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32"/>
    <p:restoredTop sz="94611"/>
  </p:normalViewPr>
  <p:slideViewPr>
    <p:cSldViewPr snapToGrid="0">
      <p:cViewPr varScale="1">
        <p:scale>
          <a:sx n="109" d="100"/>
          <a:sy n="109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160BB-40D7-9505-A248-7B2D56D80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1C02CE5-1A99-B1EB-CD1B-87408857C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1EE197-0F33-B5D2-FCE4-CA20E9955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9F7775-BB0C-FD4E-8B2D-638102102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127F94-D1C6-62CF-52B7-8D01575E1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2074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B4A7BF-48D9-DBA6-EE8A-92F2992DE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C2E0BD-73AD-13BD-C16F-C0F22A07E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A55B3A-7480-39BB-FA89-45D533917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504EE9-E173-95CC-C76B-D1C46951B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349D55-D387-932F-C87D-E7991700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4716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0E7CDE-CFCE-D3A5-7F0A-0FBFFEB2B3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F4081E-43DE-E2F2-D8AD-9E8B16905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99520B-2FF6-B2E6-716B-039C28A7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A74BB1-E86A-8951-0639-E8BBD3DAE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9E26A-059B-1E30-AAE2-607619CFD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92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5FBCC-FA2E-D4E6-94E9-658D04B0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5F4409-78DE-0846-61DF-36D7EB1B7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D8A28-D595-019E-4153-4CF7FE34B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FD8E08-9805-CEFA-27D2-CE768F54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58D0A1-2782-42A0-CFCE-F4737D49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8860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21D021-0581-D9DF-3001-D48B9BCDB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47D318-232B-7144-84EA-00E591E07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59CBEA-2EB5-4581-A3BA-B8108BA9B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06D8CB-0D81-6875-DA38-415008D6E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35AF26-0062-4E6D-6E6F-65DE91C75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994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EFD39-A29E-0C7B-CFD5-05C06423A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3497D0-7088-5F85-5CB6-ADB6098E8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CC95EE-7C2B-FDE4-51E4-DCBD27075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7A7FC4-7B64-5391-E3C5-BD139D466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838901-F773-D71D-D800-144C3BD9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DA0E99-B143-1DE8-60D5-5EB048E5D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780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839D7-14F0-D551-1849-0A8F4FBAC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E36AFF-EB4E-5C53-C479-4A3EC6EA3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4C8751-9D49-524D-633D-BF1C3F05D0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92E940-F9A8-6FFA-46F6-CD7608905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A1A165-EB42-837C-5E59-8EFA81D9C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7BBD71-332A-2800-E2E8-618BCDC42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4497500-2E35-53C5-EED2-C92CA565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B75B7E-C6EC-DA0E-C661-203CA672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9402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58908-5222-E599-809A-A9C8C261C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7C308E-F7B6-4588-74CF-36382FA23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8AB683-913D-A34B-7785-955EFDCF5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735990-9887-AE89-DD09-4528D076A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364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AC1902-C334-331A-6069-26178E15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E52707-327D-A440-AA66-E59EEB626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2B69FC-B8FB-4F3E-68FB-CCD409D8B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4290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172A5-72D2-247B-3B2C-8071AEBA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111FC1-6EDF-670B-C51C-00DBBCB5D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9B683C-7DE6-1B12-48B8-AD28F133C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F5C29-0840-0A29-8667-24573968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99377C-4D84-56AB-609B-EF919A46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B28461-2C44-E065-85D7-207D41189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1211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8C2BAE-E0CC-398F-1BE0-DC30C40FA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184AE93-8E0E-8346-7CAB-12D781B5FE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67EF68-5DF8-82DB-BC5E-952DEA632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F3F9BE-3316-1745-81A7-CE3DD3AE4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F1EA3-5BD2-D8C7-328F-B74B87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9640E6-839D-1D22-6B73-335A0112D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5902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56D3D6D-5E23-F7D7-D044-1DB3E8AF5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EF18DD-4129-6052-62DB-E44DABDDA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33313F-8154-2AFD-76B7-3FF7ADE17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011D20-8C61-684B-953B-D989B4AC4906}" type="datetimeFigureOut">
              <a:rPr kumimoji="1" lang="zh-CN" altLang="en-US" smtClean="0"/>
              <a:t>2025/4/16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E0AD17-DCFB-A7FF-9B1A-D6FBDA6C9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AE7CED-65BE-822F-299F-346B3B96B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5A6D8-6987-DD46-87C8-6633A094F23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753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bilibili.com/video/BV1H84y1j7HQ?spm_id_from=333.788.videopod.episodes&amp;vd_source=7cf5ef44f3b13ee8494262e51e8fe7ba&amp;p=3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1CD5353-B6C3-26B3-2938-720F3DDB6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16" y="1009650"/>
            <a:ext cx="2844800" cy="4838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0FC17F-39B1-B1E5-95B7-E19AF5911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829" y="730250"/>
            <a:ext cx="2819400" cy="5397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50A3CC-A0F3-323F-6C85-11B42FDCC9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536" y="82550"/>
            <a:ext cx="2552700" cy="66929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633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02F82-03C9-B213-8153-317403C0B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E009C1E-FC00-1E8A-2B0C-4637E5E26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17" y="687792"/>
            <a:ext cx="11041966" cy="579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3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15915-1A04-F8ED-3D5D-528E9AC45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826690-9F30-FB3C-7BD9-B5364A27FD90}"/>
              </a:ext>
            </a:extLst>
          </p:cNvPr>
          <p:cNvSpPr txBox="1"/>
          <p:nvPr/>
        </p:nvSpPr>
        <p:spPr>
          <a:xfrm>
            <a:off x="105507" y="125996"/>
            <a:ext cx="6752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5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类层次结构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Hierarchies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69B3C9-1EF6-BC06-5049-9D2A1F9F2C9F}"/>
              </a:ext>
            </a:extLst>
          </p:cNvPr>
          <p:cNvSpPr txBox="1"/>
          <p:nvPr/>
        </p:nvSpPr>
        <p:spPr>
          <a:xfrm>
            <a:off x="105507" y="629252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先前的步骤（类、职责）产生了初步设计。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为了最大化面向对象方法的好处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，我们设计类层次结构。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体现面向对象方法的本质。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提供最大的潜在好处。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全局视角的设计可以帮助我们理解和改进层次结构。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继承帮助我们避免重复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F387A4-14FC-1ECD-4A12-61A936C93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82" y="2480653"/>
            <a:ext cx="6345701" cy="42513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A0C0533-9D9F-6FA2-9FD0-CB023E767E9A}"/>
              </a:ext>
            </a:extLst>
          </p:cNvPr>
          <p:cNvSpPr txBox="1"/>
          <p:nvPr/>
        </p:nvSpPr>
        <p:spPr>
          <a:xfrm>
            <a:off x="6858000" y="4782175"/>
            <a:ext cx="4642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0" u="none" strike="noStrike" dirty="0" err="1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Generalisation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（泛化）​​</a:t>
            </a:r>
            <a:r>
              <a:rPr kumimoji="1"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表示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从具体到抽象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的关系，即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父类（超类）​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是更通用的抽象，而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子类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是它的具体实现。</a:t>
            </a:r>
            <a:endParaRPr lang="en-US" altLang="zh-CN" b="0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lang="en-US" altLang="zh-CN" b="1" i="0" u="none" strike="noStrike" dirty="0" err="1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Specialisation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（特殊化）​​</a:t>
            </a: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表示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从抽象到具体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的关系，即子类通过继承父类，​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添加或修改特性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，成为更特殊的版本</a:t>
            </a: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endParaRPr lang="zh-CN" altLang="en-US" b="1" i="0" u="none" strike="noStrike" dirty="0">
              <a:effectLst/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0E812A2-FDEE-E652-A3AF-D7553FB4E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100" y="592403"/>
            <a:ext cx="5426138" cy="25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86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70937-F470-227B-86B1-2C3CE3547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52DF1C9-A6AB-7BFC-74F0-733F82D41CBF}"/>
              </a:ext>
            </a:extLst>
          </p:cNvPr>
          <p:cNvSpPr txBox="1"/>
          <p:nvPr/>
        </p:nvSpPr>
        <p:spPr>
          <a:xfrm>
            <a:off x="175846" y="89224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我们可以在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</a:rPr>
              <a:t>Java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中将一个方法声明为抽象方法。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我们不提供具体实现（注意分号）。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如果一个类包含抽象方法，那么这个类也必须是抽象类。抽象类仍然可以包含普通方法。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6CEDBC-CAD1-5BDB-B970-C4DC48821FDA}"/>
              </a:ext>
            </a:extLst>
          </p:cNvPr>
          <p:cNvSpPr txBox="1"/>
          <p:nvPr/>
        </p:nvSpPr>
        <p:spPr>
          <a:xfrm>
            <a:off x="175846" y="3135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FFFF00"/>
                </a:highlight>
              </a:rPr>
              <a:t>Abstract Classes 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A252F2-3EA6-C252-B6CA-C8785EE9F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535" y="498230"/>
            <a:ext cx="3434373" cy="17025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0A74AA-404E-648F-A79C-8EAF91471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46" y="2236884"/>
            <a:ext cx="6553689" cy="21052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D252B5-7111-0592-6647-6D1672E4A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93" y="4486413"/>
            <a:ext cx="7772400" cy="22368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77AF7BA-2FBB-38DC-F18F-2CC9F814BEB3}"/>
              </a:ext>
            </a:extLst>
          </p:cNvPr>
          <p:cNvSpPr txBox="1"/>
          <p:nvPr/>
        </p:nvSpPr>
        <p:spPr>
          <a:xfrm>
            <a:off x="6729535" y="2371587"/>
            <a:ext cx="51224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public class Circle </a:t>
            </a:r>
            <a:r>
              <a:rPr lang="en-US" altLang="zh-CN" b="1" dirty="0">
                <a:effectLst/>
                <a:highlight>
                  <a:srgbClr val="FF0000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extends</a:t>
            </a: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 Shape{</a:t>
            </a:r>
            <a:r>
              <a:rPr lang="zh-CN" altLang="en-US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//</a:t>
            </a:r>
            <a:r>
              <a:rPr lang="zh-CN" altLang="en-US" b="1" dirty="0">
                <a:effectLst/>
                <a:highlight>
                  <a:srgbClr val="FF0000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继承抽象类</a:t>
            </a:r>
            <a:endParaRPr lang="en-US" altLang="zh-CN" b="1" dirty="0">
              <a:effectLst/>
              <a:highlight>
                <a:srgbClr val="FF0000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buNone/>
            </a:pP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	public void draw(){</a:t>
            </a:r>
          </a:p>
          <a:p>
            <a:pPr>
              <a:buNone/>
            </a:pP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	</a:t>
            </a:r>
            <a:r>
              <a:rPr lang="en-US" altLang="zh-CN" b="1" dirty="0" err="1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sout</a:t>
            </a: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(“draw a circle”); </a:t>
            </a:r>
          </a:p>
          <a:p>
            <a:pPr>
              <a:buNone/>
            </a:pPr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	}</a:t>
            </a:r>
          </a:p>
          <a:p>
            <a:r>
              <a:rPr lang="en-US" altLang="zh-CN" b="1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B70669-0773-11C0-7E1D-BE30271ECAB2}"/>
              </a:ext>
            </a:extLst>
          </p:cNvPr>
          <p:cNvSpPr txBox="1"/>
          <p:nvPr/>
        </p:nvSpPr>
        <p:spPr>
          <a:xfrm>
            <a:off x="8217703" y="6175104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New</a:t>
            </a:r>
            <a:r>
              <a:rPr kumimoji="1" lang="zh-CN" altLang="en-US" dirty="0"/>
              <a:t>一个子类赋值给父类就是多态</a:t>
            </a:r>
          </a:p>
        </p:txBody>
      </p:sp>
    </p:spTree>
    <p:extLst>
      <p:ext uri="{BB962C8B-B14F-4D97-AF65-F5344CB8AC3E}">
        <p14:creationId xmlns:p14="http://schemas.microsoft.com/office/powerpoint/2010/main" val="274606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ADCE9-3F06-58BC-CBF6-85CB66B7F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33E9DB-CCE1-7AF0-7F7B-5215354B4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967" y="844061"/>
            <a:ext cx="8651030" cy="540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94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EAAD8-FD6B-F48F-355F-178D484E5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7786E58-55CE-7678-A3D5-923D6E5A010C}"/>
              </a:ext>
            </a:extLst>
          </p:cNvPr>
          <p:cNvSpPr txBox="1"/>
          <p:nvPr/>
        </p:nvSpPr>
        <p:spPr>
          <a:xfrm>
            <a:off x="117231" y="855508"/>
            <a:ext cx="609834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接口只是一组公共抽象方法声明。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接口不能有属性。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类可以实现多个接口。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关键字：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implements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（实现）。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当一个类声明它实现某个接口时，它表明自己遵守该契约。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它必须为接口中的每个方法提供实现。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D5639D-C480-5CBC-FB05-A87069B586FA}"/>
              </a:ext>
            </a:extLst>
          </p:cNvPr>
          <p:cNvSpPr txBox="1"/>
          <p:nvPr/>
        </p:nvSpPr>
        <p:spPr>
          <a:xfrm>
            <a:off x="117231" y="1025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FFFF00"/>
                </a:highlight>
              </a:rPr>
              <a:t>Interfaces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B7CCE0-E0ED-12E8-6411-5E838E76B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54" y="2767494"/>
            <a:ext cx="5738446" cy="373647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915EB26-EA93-7EBE-F236-80AFF3953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164" y="2584657"/>
            <a:ext cx="4712789" cy="24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7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B83C9-C9BA-EB57-197B-21090AD9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EB90FD-D529-395A-057A-23FC30FC7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357" y="14068"/>
            <a:ext cx="5577840" cy="223282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DD80FAC-4555-6661-E9E0-0E6805284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94" y="2422782"/>
            <a:ext cx="7772400" cy="133718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224E0B-7651-BCBD-DAB5-98CC7C047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" y="3925689"/>
            <a:ext cx="7772400" cy="1203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A72B781-1430-70E3-04BE-BEEDCCF79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744" y="5185561"/>
            <a:ext cx="7772400" cy="156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1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3DF5A-B303-ED42-A8AC-282B581CC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B0FAFD3-F333-87F8-3A40-3E81E1FF556F}"/>
              </a:ext>
            </a:extLst>
          </p:cNvPr>
          <p:cNvSpPr txBox="1"/>
          <p:nvPr/>
        </p:nvSpPr>
        <p:spPr>
          <a:xfrm>
            <a:off x="221565" y="251433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6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类协作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Collaborations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478F4C-06E2-80C1-0032-107E8F68B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30" y="3429000"/>
            <a:ext cx="4969414" cy="32449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F0764F-5633-0F2D-9821-30C1D716F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26" y="620765"/>
            <a:ext cx="7705392" cy="263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851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95FFB-FE9F-F84C-E92C-50C0DFD2B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56FF37-7357-3C12-E48E-6D16BDA5B6B6}"/>
              </a:ext>
            </a:extLst>
          </p:cNvPr>
          <p:cNvSpPr txBox="1"/>
          <p:nvPr/>
        </p:nvSpPr>
        <p:spPr>
          <a:xfrm>
            <a:off x="221565" y="251433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7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More UML – Use Case Diagrams</a:t>
            </a:r>
            <a:r>
              <a:rPr lang="zh-CN" altLang="en-US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GB" sz="1800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用例图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489BF4-4113-7742-ABCE-F30F73B52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137" y="251433"/>
            <a:ext cx="6577506" cy="520683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5FFCA3-BA84-6C4D-29ED-B3D07A340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995" y="5560963"/>
            <a:ext cx="7772400" cy="129703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28EABE5-A491-A345-5F27-12FA1B2B79AF}"/>
              </a:ext>
            </a:extLst>
          </p:cNvPr>
          <p:cNvSpPr txBox="1"/>
          <p:nvPr/>
        </p:nvSpPr>
        <p:spPr>
          <a:xfrm>
            <a:off x="221565" y="1100523"/>
            <a:ext cx="508262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u="sng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Use Cases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can be derived from scenarios. </a:t>
            </a:r>
          </a:p>
          <a:p>
            <a:r>
              <a:rPr lang="en-GB" altLang="zh-CN" u="sng" dirty="0">
                <a:solidFill>
                  <a:srgbClr val="7030A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Activity Diagrams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can be used to capture and model processes. </a:t>
            </a:r>
          </a:p>
          <a:p>
            <a:r>
              <a:rPr lang="en-GB" altLang="zh-CN" u="sng" dirty="0">
                <a:solidFill>
                  <a:srgbClr val="7030A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Sequence Diagrams </a:t>
            </a:r>
            <a:r>
              <a:rPr lang="en-GB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sequence of interactions that may take place during a particular run of the system. </a:t>
            </a:r>
          </a:p>
        </p:txBody>
      </p:sp>
    </p:spTree>
    <p:extLst>
      <p:ext uri="{BB962C8B-B14F-4D97-AF65-F5344CB8AC3E}">
        <p14:creationId xmlns:p14="http://schemas.microsoft.com/office/powerpoint/2010/main" val="489790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2412D-3374-F1A0-3DE6-3646E8B61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72DCF3-1250-3CBE-D722-D721C5F31B68}"/>
              </a:ext>
            </a:extLst>
          </p:cNvPr>
          <p:cNvSpPr txBox="1"/>
          <p:nvPr/>
        </p:nvSpPr>
        <p:spPr>
          <a:xfrm>
            <a:off x="221565" y="251433"/>
            <a:ext cx="35345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8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Software &amp; Society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136C7D-610D-9807-9804-61C11DD055E2}"/>
              </a:ext>
            </a:extLst>
          </p:cNvPr>
          <p:cNvSpPr txBox="1"/>
          <p:nvPr/>
        </p:nvSpPr>
        <p:spPr>
          <a:xfrm>
            <a:off x="567053" y="4045571"/>
            <a:ext cx="2113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Lawrence Lessig</a:t>
            </a:r>
            <a:endParaRPr lang="zh-CN" altLang="en-US" b="1" i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64052F-2752-7B13-17DB-0AD651559A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410" y="803646"/>
            <a:ext cx="2368550" cy="32437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167C2EE-3F93-5175-9511-E38703C7B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536" y="923330"/>
            <a:ext cx="7772400" cy="25935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3B94E3-DA38-5ECA-959C-701DE7D9B7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079"/>
          <a:stretch/>
        </p:blipFill>
        <p:spPr>
          <a:xfrm>
            <a:off x="2935603" y="3671668"/>
            <a:ext cx="7772400" cy="29348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41F5654-D4E5-35C6-9D9E-23898AE8798A}"/>
              </a:ext>
            </a:extLst>
          </p:cNvPr>
          <p:cNvSpPr txBox="1"/>
          <p:nvPr/>
        </p:nvSpPr>
        <p:spPr>
          <a:xfrm>
            <a:off x="3327696" y="0"/>
            <a:ext cx="10332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安全</a:t>
            </a:r>
            <a:br>
              <a:rPr lang="zh-CN" alt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舆论</a:t>
            </a:r>
            <a:br>
              <a:rPr lang="zh-CN" alt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zh-CN" altLang="en-US" b="0" i="0" u="none" strike="noStrike" dirty="0">
                <a:solidFill>
                  <a:srgbClr val="000000"/>
                </a:solidFill>
                <a:effectLst/>
              </a:rPr>
              <a:t>管辖权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7DBBB1-AD00-5F98-212B-591438EC7F59}"/>
              </a:ext>
            </a:extLst>
          </p:cNvPr>
          <p:cNvSpPr txBox="1"/>
          <p:nvPr/>
        </p:nvSpPr>
        <p:spPr>
          <a:xfrm>
            <a:off x="4556077" y="-25566"/>
            <a:ext cx="60983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Security</a:t>
            </a:r>
          </a:p>
          <a:p>
            <a:r>
              <a:rPr lang="zh-CN" altLang="en-US" dirty="0"/>
              <a:t>Public Opinion </a:t>
            </a:r>
          </a:p>
          <a:p>
            <a:r>
              <a:rPr lang="zh-CN" altLang="en-US" dirty="0"/>
              <a:t>Jurisdiction</a:t>
            </a:r>
          </a:p>
        </p:txBody>
      </p:sp>
    </p:spTree>
    <p:extLst>
      <p:ext uri="{BB962C8B-B14F-4D97-AF65-F5344CB8AC3E}">
        <p14:creationId xmlns:p14="http://schemas.microsoft.com/office/powerpoint/2010/main" val="2113970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C46D0-9C5E-25E1-5804-EC44BCCC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C5F324E-C031-9208-5C4B-9EC9CCA6EAA0}"/>
              </a:ext>
            </a:extLst>
          </p:cNvPr>
          <p:cNvSpPr txBox="1"/>
          <p:nvPr/>
        </p:nvSpPr>
        <p:spPr>
          <a:xfrm>
            <a:off x="123091" y="195162"/>
            <a:ext cx="8261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9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Software &amp; Model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【</a:t>
            </a:r>
            <a:r>
              <a:rPr lang="zh-CN" altLang="en-US" b="1" i="0" u="none" strike="noStrike" dirty="0">
                <a:effectLst/>
                <a:latin typeface="-apple-system"/>
              </a:rPr>
              <a:t>软件生命周期模型（</a:t>
            </a:r>
            <a:r>
              <a:rPr lang="en-US" altLang="zh-CN" b="1" i="0" u="none" strike="noStrike" dirty="0">
                <a:effectLst/>
                <a:latin typeface="-apple-system"/>
              </a:rPr>
              <a:t>Software Life-Cycle Models</a:t>
            </a:r>
            <a:r>
              <a:rPr lang="zh-CN" altLang="en-US" b="1" i="0" u="none" strike="noStrike" dirty="0">
                <a:effectLst/>
                <a:latin typeface="-apple-system"/>
              </a:rPr>
              <a:t>）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】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9E4818-4044-6177-5FD6-C13EB7E60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32" y="767178"/>
            <a:ext cx="2514600" cy="5969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EB88D57-01E5-5F62-3F4D-3F97B8D7B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32" y="1531522"/>
            <a:ext cx="5205633" cy="4559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1DBC9FE-7980-F74D-AF70-3847B0B44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6585" y="767178"/>
            <a:ext cx="6506939" cy="592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3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B7AB5-6FD7-258E-8254-3026EF8AB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6B39E05-49B8-8632-8CC9-7AAA071C186B}"/>
              </a:ext>
            </a:extLst>
          </p:cNvPr>
          <p:cNvSpPr txBox="1"/>
          <p:nvPr/>
        </p:nvSpPr>
        <p:spPr>
          <a:xfrm>
            <a:off x="433754" y="3487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altLang="zh-CN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Lecture 2</a:t>
            </a:r>
            <a:r>
              <a:rPr lang="zh-CN" altLang="en-US" b="1" dirty="0"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需求工程（</a:t>
            </a:r>
            <a:r>
              <a:rPr lang="en-US" altLang="zh-CN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Requirements Engineering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b="1" i="0" u="none" strike="noStrike" dirty="0">
              <a:effectLst/>
              <a:highlight>
                <a:srgbClr val="00FFFF"/>
              </a:highlight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86D2EB-9557-0C4C-EF47-7FBEA4BF9AD9}"/>
              </a:ext>
            </a:extLst>
          </p:cNvPr>
          <p:cNvSpPr txBox="1"/>
          <p:nvPr/>
        </p:nvSpPr>
        <p:spPr>
          <a:xfrm>
            <a:off x="187570" y="967043"/>
            <a:ext cx="59084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功能需求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描述系统应提供的服务、系统应如何响应特定输入以及系统在特定情况下的行为。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描述功能或系统服务。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可以说明系统不应执行的操作。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4175B8E-63CD-72ED-7FBF-778C6B8F501C}"/>
              </a:ext>
            </a:extLst>
          </p:cNvPr>
          <p:cNvSpPr txBox="1"/>
          <p:nvPr/>
        </p:nvSpPr>
        <p:spPr>
          <a:xfrm>
            <a:off x="187570" y="2522692"/>
            <a:ext cx="59084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非功能需求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对系统提供的服务或功能的约束，例如时间约束、开发过程的约束、标准等。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通常适用于系统整体，而非单个功能或服务。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4F7FE91-E3B1-ADFB-9E12-7FB0D232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96553"/>
            <a:ext cx="5297233" cy="8953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A81781-0D8E-11C5-4CC0-884890BF1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446" y="3200000"/>
            <a:ext cx="6263556" cy="756920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311D3AFA-7ED8-8D53-91CE-04ABBCE9C658}"/>
              </a:ext>
            </a:extLst>
          </p:cNvPr>
          <p:cNvSpPr/>
          <p:nvPr/>
        </p:nvSpPr>
        <p:spPr>
          <a:xfrm>
            <a:off x="268417" y="4306680"/>
            <a:ext cx="11650310" cy="226860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724BE4-D492-344B-2C38-159F57E63508}"/>
              </a:ext>
            </a:extLst>
          </p:cNvPr>
          <p:cNvSpPr txBox="1"/>
          <p:nvPr/>
        </p:nvSpPr>
        <p:spPr>
          <a:xfrm>
            <a:off x="433754" y="4619310"/>
            <a:ext cx="5493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非功能需求通常对系统的影响范围比功能需求更大：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影响整体架构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可能会限制多个功能需求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可以来自多个来源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3CA552A-6B27-CB62-EA0A-CB842991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566" y="4471800"/>
            <a:ext cx="5297234" cy="1866383"/>
          </a:xfrm>
          <a:prstGeom prst="rect">
            <a:avLst/>
          </a:prstGeom>
        </p:spPr>
      </p:pic>
      <p:sp>
        <p:nvSpPr>
          <p:cNvPr id="16" name="右箭头 15">
            <a:extLst>
              <a:ext uri="{FF2B5EF4-FFF2-40B4-BE49-F238E27FC236}">
                <a16:creationId xmlns:a16="http://schemas.microsoft.com/office/drawing/2014/main" id="{DCEB4485-B19F-CC10-42E5-0ACAD1F76FD3}"/>
              </a:ext>
            </a:extLst>
          </p:cNvPr>
          <p:cNvSpPr/>
          <p:nvPr/>
        </p:nvSpPr>
        <p:spPr>
          <a:xfrm rot="21133036">
            <a:off x="2722366" y="5271643"/>
            <a:ext cx="3034765" cy="6045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25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3FA24-6B84-B65F-BDD9-648FCD242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6189116-AB6C-7F7B-EF5A-827D63F0B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6" y="947616"/>
            <a:ext cx="5791200" cy="3556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916A7E2-68BE-A114-C2CE-0D115CED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6" y="4686399"/>
            <a:ext cx="4838700" cy="1536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0CA59D2-C096-3416-B2C7-2282D2101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187" y="193135"/>
            <a:ext cx="6625677" cy="253248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8772EB-08F9-A019-865B-1220A6636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646" y="3098806"/>
            <a:ext cx="6625678" cy="317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25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084C1-218D-6DE2-88A8-EEECEBBA3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EE06B0E-ACAC-1EF8-7E8E-8CD7C5610FBC}"/>
              </a:ext>
            </a:extLst>
          </p:cNvPr>
          <p:cNvSpPr txBox="1"/>
          <p:nvPr/>
        </p:nvSpPr>
        <p:spPr>
          <a:xfrm>
            <a:off x="-2344" y="107621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zh-CN" altLang="en-US" b="1" i="0" u="none" strike="noStrike" dirty="0">
                <a:effectLst/>
                <a:latin typeface="-apple-system"/>
              </a:rPr>
              <a:t>敏捷模型（</a:t>
            </a:r>
            <a:r>
              <a:rPr lang="en-US" altLang="zh-CN" b="1" i="0" u="none" strike="noStrike" dirty="0">
                <a:effectLst/>
                <a:latin typeface="-apple-system"/>
              </a:rPr>
              <a:t>Agile Model</a:t>
            </a:r>
            <a:r>
              <a:rPr lang="zh-CN" altLang="en-US" b="1" i="0" u="none" strike="noStrike" dirty="0">
                <a:effectLst/>
                <a:latin typeface="-apple-system"/>
              </a:rPr>
              <a:t>）核心解析</a:t>
            </a:r>
            <a:r>
              <a:rPr lang="zh-CN" altLang="en-US" b="1" i="0" u="none" strike="noStrike" dirty="0">
                <a:effectLst/>
              </a:rPr>
              <a:t>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22AA41-AB63-6D29-FA0D-729C3CD10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" y="501943"/>
            <a:ext cx="7772400" cy="21752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8423CE1-35B1-E5F4-5B4A-3D2C3FD14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32384"/>
            <a:ext cx="4799427" cy="41256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FC8A74B-7A74-A6AB-93BE-FE30FB4A2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537892"/>
            <a:ext cx="5308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83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47144-CE83-0DFD-2C72-DFA60F6C8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C92A43-BF15-66BD-8424-34D5D5CFE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92" y="1125416"/>
            <a:ext cx="1098221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62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B0277-55CC-0FB3-01B6-F236308A3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C16D806-7237-394C-06C4-AD6D6187D31D}"/>
              </a:ext>
            </a:extLst>
          </p:cNvPr>
          <p:cNvSpPr txBox="1"/>
          <p:nvPr/>
        </p:nvSpPr>
        <p:spPr>
          <a:xfrm>
            <a:off x="123092" y="195162"/>
            <a:ext cx="5053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10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Coding Conventions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代码规范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8D2FFC-22D5-810D-DA60-C58450089A2B}"/>
              </a:ext>
            </a:extLst>
          </p:cNvPr>
          <p:cNvSpPr txBox="1"/>
          <p:nvPr/>
        </p:nvSpPr>
        <p:spPr>
          <a:xfrm>
            <a:off x="235634" y="926682"/>
            <a:ext cx="11004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Legible software</a:t>
            </a:r>
            <a:r>
              <a:rPr lang="zh-CN" altLang="en-US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coding</a:t>
            </a:r>
            <a:r>
              <a:rPr lang="zh-CN" altLang="en-US" sz="1800" b="1" dirty="0">
                <a:latin typeface="Kaiti SC" panose="02010600040101010101" pitchFamily="2" charset="-122"/>
                <a:ea typeface="Kaiti SC" panose="02010600040101010101" pitchFamily="2" charset="-122"/>
              </a:rPr>
              <a:t>  代码可读性要求</a:t>
            </a:r>
            <a:endParaRPr lang="en-US" altLang="zh-CN" sz="1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474747"/>
                </a:solidFill>
                <a:effectLst/>
                <a:highlight>
                  <a:srgbClr val="FFFF00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Encapsulation</a:t>
            </a:r>
            <a:r>
              <a:rPr lang="zh-CN" altLang="en-US" b="0" i="0" dirty="0">
                <a:solidFill>
                  <a:srgbClr val="474747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封装：</a:t>
            </a:r>
            <a:r>
              <a:rPr lang="en-US" altLang="zh-CN" b="0" i="0" dirty="0">
                <a:solidFill>
                  <a:srgbClr val="474747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1800" dirty="0">
                <a:latin typeface="Kaiti SC" panose="02010600040101010101" pitchFamily="2" charset="-122"/>
                <a:ea typeface="Kaiti SC" panose="02010600040101010101" pitchFamily="2" charset="-122"/>
              </a:rPr>
              <a:t>Break method up into “sub”-methods and use method calls.</a:t>
            </a:r>
            <a:r>
              <a:rPr lang="zh-CN" altLang="en-US" sz="1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Not</a:t>
            </a:r>
            <a:r>
              <a:rPr lang="zh-CN" altLang="en-US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long</a:t>
            </a:r>
            <a:r>
              <a:rPr lang="zh-CN" altLang="en-US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methods</a:t>
            </a:r>
            <a:endParaRPr lang="en-US" altLang="zh-CN" sz="1800" b="1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182F84-B4D3-71E9-6E00-487919CDF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1" y="2723036"/>
            <a:ext cx="7772400" cy="32082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5C6A9D6-8510-78F2-2B17-21C2B364E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66" y="1562100"/>
            <a:ext cx="60452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51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15C21-E4CD-0AA7-4682-BE1DFE96F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BF71655-FD7E-BB60-77EF-454B122E2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77243" cy="168812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37BF1D5-48E3-38FE-7C06-CA25B5AEB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23" y="1983860"/>
            <a:ext cx="5120640" cy="19937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113692-82E8-F5C6-4128-4A5AE70D3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23" y="4170002"/>
            <a:ext cx="4959252" cy="26879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BF60291-4301-DD6C-8BE7-F24BF08CF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0055"/>
            <a:ext cx="6007100" cy="14732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DA8D394-99A2-3B72-58C8-D8FB04362A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7243" y="1688123"/>
            <a:ext cx="5816600" cy="1117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DD3EDA-1A1F-52C2-7E3D-903D39317C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7243" y="2860431"/>
            <a:ext cx="3931530" cy="14780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2A6E34-4E75-B3A6-1E05-4564E7938A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630" y="4571218"/>
            <a:ext cx="3555913" cy="19937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7E4C85-4A42-C138-D8EE-15677F0319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0245" y="5464764"/>
            <a:ext cx="3402232" cy="109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4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690A9-8905-AD96-B2D9-7CB805202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5D7A40-948F-3FF3-109B-C0465ECD5A9F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11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 err="1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JavaDoc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446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2D588-AFA2-6845-B35C-0291A52E2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26C401-6CEE-DA56-CB1C-DE8182F51F05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12-13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JavaFX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2244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40E28-9C6A-E533-2A33-23C646793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EE90514-2020-CEDA-F79E-9E5B4B9C7B38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14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Exception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异常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8149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E8CFB-EC3B-417D-79DD-CBF4F92F5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096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63FB1-5D14-FF31-4780-A26014B25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807B854-AE4F-74A3-BF87-2D6F176C1B67}"/>
              </a:ext>
            </a:extLst>
          </p:cNvPr>
          <p:cNvSpPr txBox="1"/>
          <p:nvPr/>
        </p:nvSpPr>
        <p:spPr>
          <a:xfrm>
            <a:off x="123092" y="195162"/>
            <a:ext cx="3815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16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Testing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测试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endParaRPr lang="en-GB" altLang="zh-CN" sz="1800" dirty="0">
              <a:highlight>
                <a:srgbClr val="00FFFF"/>
              </a:highlight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0DE9B9-2842-612D-33F0-262E62C15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93" y="823263"/>
            <a:ext cx="7772400" cy="22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543E6-6B93-5A53-B414-8FD08C86C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83EEB2-322E-73B4-0FDD-249046FFF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73" y="344072"/>
            <a:ext cx="7251700" cy="1752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72FC146-0532-7554-0322-90CA64B6D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111" y="2414269"/>
            <a:ext cx="5791981" cy="393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25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439C3-FE24-F492-CA42-534C585CD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0659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93F2C-AC84-CF22-02E7-3C8FCC756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2345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DAE55-82AA-944D-2CB3-B92C6C78C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548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325A3-F843-B7DB-73D3-F93B959B6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3349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7B084-F600-57B1-0905-3DC111CB5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717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3AF68-44E5-6104-CC98-05F5172EF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162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A9379-2EFF-84ED-9278-1BB897D0A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A2FD2AC-C86F-5EDF-694A-8A2824E69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9" y="146432"/>
            <a:ext cx="8847405" cy="241292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2CE9011-C80A-E99F-8B68-A3E00102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51" y="3078773"/>
            <a:ext cx="7772400" cy="297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5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38224-29D0-A647-A7CB-DF2698CCC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BFBF589-C6F8-E485-1FF7-513E16F958B4}"/>
              </a:ext>
            </a:extLst>
          </p:cNvPr>
          <p:cNvSpPr txBox="1"/>
          <p:nvPr/>
        </p:nvSpPr>
        <p:spPr>
          <a:xfrm>
            <a:off x="165295" y="199851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Lecture3 软件设计 （SoftwareDesign）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F703C4-053F-C271-C6C3-A46F54E1870B}"/>
              </a:ext>
            </a:extLst>
          </p:cNvPr>
          <p:cNvSpPr txBox="1"/>
          <p:nvPr/>
        </p:nvSpPr>
        <p:spPr>
          <a:xfrm>
            <a:off x="165295" y="882805"/>
            <a:ext cx="934329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大型软件开发的黄金法则：</a:t>
            </a:r>
            <a:br>
              <a:rPr lang="en-US" altLang="zh-CN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* 问题分解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Divide into components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）你可以将问题分解成更小的部分。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精确定义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Precisely define components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）精确地定义这些部分是如何运作的。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层次化交互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High-level interaction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）在更高的层面上，你只需要关注各部分之间的交互。</a:t>
            </a:r>
            <a:b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* </a:t>
            </a:r>
            <a:r>
              <a:rPr lang="zh-CN" altLang="en-US" b="1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细节可追溯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​（</a:t>
            </a:r>
            <a:r>
              <a:rPr lang="en-US" altLang="zh-CN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Accessible details</a:t>
            </a:r>
            <a:r>
              <a:rPr lang="zh-CN" altLang="en-US" b="0" i="0" u="none" strike="noStrike" dirty="0"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）但如果需要，你仍然可以深入了解各部分的细节。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7E5E70-EA53-9A88-C55C-286B5E1E67A8}"/>
              </a:ext>
            </a:extLst>
          </p:cNvPr>
          <p:cNvSpPr txBox="1"/>
          <p:nvPr/>
        </p:nvSpPr>
        <p:spPr>
          <a:xfrm>
            <a:off x="167639" y="26737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Software Engineering Process</a:t>
            </a:r>
            <a:r>
              <a:rPr lang="zh-CN" altLang="en-US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 </a:t>
            </a:r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【SE</a:t>
            </a:r>
            <a:r>
              <a:rPr lang="zh-CN" altLang="en-US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 </a:t>
            </a:r>
            <a:r>
              <a:rPr lang="en-US" altLang="zh-CN" b="1" i="0" u="none" strike="noStrike" dirty="0">
                <a:effectLst/>
                <a:highlight>
                  <a:srgbClr val="FFFF00"/>
                </a:highlight>
                <a:latin typeface="-apple-system"/>
              </a:rPr>
              <a:t>Process】</a:t>
            </a:r>
            <a:endParaRPr lang="zh-CN" altLang="en-US" dirty="0">
              <a:highlight>
                <a:srgbClr val="FFFF00"/>
              </a:highlight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60C625-4B2C-169D-B0EE-CBEFB954A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5" y="3210504"/>
            <a:ext cx="7772400" cy="25747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418D0B3-88D9-86B5-DB96-385C41BBA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353" y="3027455"/>
            <a:ext cx="4776470" cy="275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06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3E623-1F7D-3491-7ABB-5D21E41A8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6B846D-5BB0-2E04-6C08-3CC2F139A813}"/>
              </a:ext>
            </a:extLst>
          </p:cNvPr>
          <p:cNvSpPr txBox="1"/>
          <p:nvPr/>
        </p:nvSpPr>
        <p:spPr>
          <a:xfrm>
            <a:off x="199292" y="646276"/>
            <a:ext cx="540433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effectLst/>
                <a:latin typeface="-apple-system"/>
              </a:rPr>
              <a:t>类是一个蓝图。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对数据类型及其操作的描述。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-apple-system"/>
            </a:endParaRPr>
          </a:p>
          <a:p>
            <a:r>
              <a:rPr lang="zh-CN" altLang="en-US" b="0" i="0" u="none" strike="noStrike" dirty="0">
                <a:effectLst/>
                <a:latin typeface="-apple-system"/>
              </a:rPr>
              <a:t>类的实例或对象是：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类的一个实际实例，其中所有属性都被赋予了值。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类所指定的数据有值的一块内存。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B443FE-37EC-A9E7-8B74-81151F7B6C44}"/>
              </a:ext>
            </a:extLst>
          </p:cNvPr>
          <p:cNvSpPr txBox="1"/>
          <p:nvPr/>
        </p:nvSpPr>
        <p:spPr>
          <a:xfrm>
            <a:off x="0" y="18461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2400" dirty="0"/>
              <a:t>Class or Instance of Class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A8C4BD-2FDA-1ACF-147A-48DB15C93D2E}"/>
              </a:ext>
            </a:extLst>
          </p:cNvPr>
          <p:cNvSpPr txBox="1"/>
          <p:nvPr/>
        </p:nvSpPr>
        <p:spPr>
          <a:xfrm>
            <a:off x="46892" y="2506494"/>
            <a:ext cx="61428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UML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GB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Class Diagrams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 （</a:t>
            </a:r>
            <a:r>
              <a:rPr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2400" dirty="0">
                <a:latin typeface="Kaiti SC" panose="02010600040101010101" pitchFamily="2" charset="-122"/>
                <a:ea typeface="Kaiti SC" panose="02010600040101010101" pitchFamily="2" charset="-122"/>
                <a:hlinkClick r:id="rId2"/>
              </a:rPr>
              <a:t>UML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  <a:hlinkClick r:id="rId2"/>
              </a:rPr>
              <a:t>类图</a:t>
            </a:r>
            <a:r>
              <a:rPr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BEB044-A4E4-F586-D8A1-C71F9EF41876}"/>
              </a:ext>
            </a:extLst>
          </p:cNvPr>
          <p:cNvSpPr txBox="1"/>
          <p:nvPr/>
        </p:nvSpPr>
        <p:spPr>
          <a:xfrm>
            <a:off x="5603631" y="3074051"/>
            <a:ext cx="39825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类名总是在第一行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构造函数是无返回类型的唯一方法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-apple-system"/>
              </a:rPr>
              <a:t>‘</a:t>
            </a:r>
            <a:r>
              <a:rPr lang="en-US" altLang="zh-CN" dirty="0">
                <a:latin typeface="-apple-system"/>
              </a:rPr>
              <a:t>+</a:t>
            </a:r>
            <a:r>
              <a:rPr lang="zh-CN" altLang="en-US" dirty="0">
                <a:latin typeface="-apple-system"/>
              </a:rPr>
              <a:t>’表</a:t>
            </a:r>
            <a:r>
              <a:rPr lang="en-US" altLang="zh-CN" dirty="0">
                <a:latin typeface="-apple-system"/>
              </a:rPr>
              <a:t>public</a:t>
            </a:r>
            <a:r>
              <a:rPr lang="zh-CN" altLang="en-US" dirty="0">
                <a:latin typeface="-apple-system"/>
              </a:rPr>
              <a:t> ，‘</a:t>
            </a:r>
            <a:r>
              <a:rPr lang="en-US" altLang="zh-CN" dirty="0">
                <a:latin typeface="-apple-system"/>
              </a:rPr>
              <a:t>-</a:t>
            </a:r>
            <a:r>
              <a:rPr lang="zh-CN" altLang="en-US" dirty="0">
                <a:latin typeface="-apple-system"/>
              </a:rPr>
              <a:t>’表</a:t>
            </a:r>
            <a:r>
              <a:rPr lang="en-US" altLang="zh-CN" dirty="0">
                <a:latin typeface="-apple-system"/>
              </a:rPr>
              <a:t>private</a:t>
            </a:r>
            <a:endParaRPr lang="en-US" altLang="zh-CN" b="0" i="0" u="none" strike="noStrike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u="none" strike="noStrike" dirty="0">
                <a:effectLst/>
                <a:latin typeface="-apple-system"/>
              </a:rPr>
              <a:t>static</a:t>
            </a:r>
            <a:r>
              <a:rPr lang="zh-CN" altLang="en-US" b="0" i="0" u="none" strike="noStrike" dirty="0">
                <a:effectLst/>
                <a:latin typeface="-apple-system"/>
              </a:rPr>
              <a:t>静态的，用下划线表示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2552FE-6CB1-53EC-B1C5-AB5A6AE40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61" y="3074051"/>
            <a:ext cx="4851400" cy="33274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93BF35A-FA1D-AF0A-4DC8-FAD575CAAB96}"/>
              </a:ext>
            </a:extLst>
          </p:cNvPr>
          <p:cNvSpPr txBox="1"/>
          <p:nvPr/>
        </p:nvSpPr>
        <p:spPr>
          <a:xfrm>
            <a:off x="5416061" y="4924123"/>
            <a:ext cx="61428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注意“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pages”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属性是一个“</a:t>
            </a:r>
            <a:r>
              <a:rPr lang="en-US" altLang="zh-CN" b="0" i="0" u="none" strike="noStrike" dirty="0" err="1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BookPage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”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类类型的数组。</a:t>
            </a:r>
            <a:br>
              <a:rPr lang="zh-CN" altLang="en-US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我们确实不应该将其绘制为属性。我们应该将其绘制为关联（</a:t>
            </a:r>
            <a:r>
              <a:rPr lang="en-US" altLang="zh-CN" sz="18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associations 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）关系 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—— 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后续课程会讲到。</a:t>
            </a:r>
            <a:br>
              <a:rPr lang="zh-CN" altLang="en-US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属性主要应该是基本类型。我们应该使用关联关系来展示类之间的关系。</a:t>
            </a:r>
            <a:endParaRPr lang="zh-CN" altLang="en-US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4CBD515-0D79-7376-D390-D915D0706589}"/>
              </a:ext>
            </a:extLst>
          </p:cNvPr>
          <p:cNvSpPr txBox="1"/>
          <p:nvPr/>
        </p:nvSpPr>
        <p:spPr>
          <a:xfrm>
            <a:off x="5568462" y="733548"/>
            <a:ext cx="6424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UML</a:t>
            </a:r>
            <a:r>
              <a:rPr lang="zh-CN" altLang="en-US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（</a:t>
            </a:r>
            <a:r>
              <a:rPr lang="en-US" altLang="zh-CN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Unified Modeling Language</a:t>
            </a:r>
            <a:r>
              <a:rPr lang="zh-CN" altLang="en-US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，统一建模语言）​​ 是一种标准化的图形化建模语言，用于可视化、设计、分析和记录软件系统的结构和行为。它广泛应用于面向对象（</a:t>
            </a:r>
            <a:r>
              <a:rPr lang="en-US" altLang="zh-CN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OOP</a:t>
            </a:r>
            <a:r>
              <a:rPr lang="zh-CN" altLang="en-US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）​</a:t>
            </a:r>
            <a:r>
              <a:rPr lang="en-US" altLang="zh-CN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​ </a:t>
            </a:r>
            <a:r>
              <a:rPr lang="zh-CN" altLang="en-US" i="0" u="none" strike="noStrike" dirty="0">
                <a:solidFill>
                  <a:schemeClr val="accent6"/>
                </a:solidFill>
                <a:effectLst/>
                <a:latin typeface="Kaiti SC" panose="02010600040101010101" pitchFamily="2" charset="-122"/>
                <a:ea typeface="Kaiti SC" panose="02010600040101010101" pitchFamily="2" charset="-122"/>
              </a:rPr>
              <a:t>的软件工程中，帮助开发者和架构师更清晰地表达系统设计。</a:t>
            </a:r>
            <a:endParaRPr kumimoji="1" lang="zh-CN" altLang="en-US" dirty="0">
              <a:solidFill>
                <a:schemeClr val="accent6"/>
              </a:solidFill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6715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20921-510B-44FF-9BB4-D3DF00A01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D03BF9-39A8-34DD-0B8A-62E80F87C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754" y="548640"/>
            <a:ext cx="7772400" cy="29309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A5B0A24-E142-0688-BDF0-48CB9C4C4FF8}"/>
              </a:ext>
            </a:extLst>
          </p:cNvPr>
          <p:cNvSpPr txBox="1"/>
          <p:nvPr/>
        </p:nvSpPr>
        <p:spPr>
          <a:xfrm>
            <a:off x="422031" y="1576684"/>
            <a:ext cx="34700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Attributes to Variables</a:t>
            </a:r>
            <a:endParaRPr lang="zh-CN" altLang="en-US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03A19F-22E9-4DCA-C8CB-5A125E88B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39" y="3865657"/>
            <a:ext cx="7772400" cy="278554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389F54C-9436-B9C4-DDC4-9733BA507C01}"/>
              </a:ext>
            </a:extLst>
          </p:cNvPr>
          <p:cNvSpPr txBox="1"/>
          <p:nvPr/>
        </p:nvSpPr>
        <p:spPr>
          <a:xfrm>
            <a:off x="422031" y="4912543"/>
            <a:ext cx="3305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Behaviours to Methods</a:t>
            </a:r>
            <a:endParaRPr lang="zh-CN" altLang="en-US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328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BCB9E-275E-04D8-1A45-3660F3F15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2C6F58-6B01-F8E5-9F32-DCFA4692C9E2}"/>
              </a:ext>
            </a:extLst>
          </p:cNvPr>
          <p:cNvSpPr txBox="1"/>
          <p:nvPr/>
        </p:nvSpPr>
        <p:spPr>
          <a:xfrm>
            <a:off x="105507" y="125996"/>
            <a:ext cx="6752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Lecture 4:</a:t>
            </a:r>
            <a:r>
              <a:rPr lang="zh-CN" altLang="en-US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zh-CN" altLang="en-US" b="1" i="0" u="none" strike="noStrike" dirty="0">
                <a:effectLst/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类职责 </a:t>
            </a:r>
            <a:r>
              <a:rPr lang="en-GB" altLang="zh-CN" dirty="0">
                <a:highlight>
                  <a:srgbClr val="00FFFF"/>
                </a:highlight>
                <a:latin typeface="Kaiti SC" panose="02010600040101010101" pitchFamily="2" charset="-122"/>
                <a:ea typeface="Kaiti SC" panose="02010600040101010101" pitchFamily="2" charset="-122"/>
              </a:rPr>
              <a:t>Class Responsibilities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833EDC-D2E1-8E79-C48A-1944B2123071}"/>
              </a:ext>
            </a:extLst>
          </p:cNvPr>
          <p:cNvSpPr txBox="1"/>
          <p:nvPr/>
        </p:nvSpPr>
        <p:spPr>
          <a:xfrm>
            <a:off x="105507" y="6183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u="sng" dirty="0">
                <a:solidFill>
                  <a:srgbClr val="FF0000"/>
                </a:solidFill>
              </a:rPr>
              <a:t>Class Responsibility Cards (CRC</a:t>
            </a:r>
            <a:r>
              <a:rPr lang="zh-CN" altLang="en-US" sz="1800" b="1" u="sng" dirty="0">
                <a:solidFill>
                  <a:srgbClr val="FF0000"/>
                </a:solidFill>
              </a:rPr>
              <a:t> </a:t>
            </a:r>
            <a:r>
              <a:rPr lang="en-US" altLang="zh-CN" sz="1800" b="1" u="sng" dirty="0">
                <a:solidFill>
                  <a:srgbClr val="FF0000"/>
                </a:solidFill>
              </a:rPr>
              <a:t>Cards)</a:t>
            </a:r>
            <a:r>
              <a:rPr lang="en-US" altLang="zh-CN" sz="1800" dirty="0">
                <a:solidFill>
                  <a:srgbClr val="FF0000"/>
                </a:solidFill>
              </a:rPr>
              <a:t>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5B488A-0FDC-A0F0-C085-A2F4D804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6" y="1689722"/>
            <a:ext cx="7772400" cy="34785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EFEDC1-2C07-D07D-2967-6868F38E5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597" y="2362542"/>
            <a:ext cx="5607147" cy="15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2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1FF73-5C03-6E0D-4069-4C00E0ED6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7B9C06-094F-EAE1-0E2C-51417AA64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79018"/>
            <a:ext cx="4610100" cy="2692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00FDBD8-79A9-8F1C-B624-65E76488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09" y="274653"/>
            <a:ext cx="5681683" cy="26924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393A70B-982E-7695-E867-4C1BA5BA9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5554" y="3786583"/>
            <a:ext cx="7772400" cy="222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93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899</Words>
  <Application>Microsoft Macintosh PowerPoint</Application>
  <PresentationFormat>宽屏</PresentationFormat>
  <Paragraphs>74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-apple-system</vt:lpstr>
      <vt:lpstr>等线</vt:lpstr>
      <vt:lpstr>等线 Light</vt:lpstr>
      <vt:lpstr>Kaiti SC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user</dc:creator>
  <cp:lastModifiedBy>office user</cp:lastModifiedBy>
  <cp:revision>33</cp:revision>
  <dcterms:created xsi:type="dcterms:W3CDTF">2025-04-14T14:20:51Z</dcterms:created>
  <dcterms:modified xsi:type="dcterms:W3CDTF">2025-04-16T15:37:13Z</dcterms:modified>
</cp:coreProperties>
</file>

<file path=docProps/thumbnail.jpeg>
</file>